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icolage Grotesque Extra Bold"/>
      <p:regular r:id="rId17"/>
    </p:embeddedFon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slideLayout" Target="../slideLayouts/slideLayout7.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07918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Customer Churn Prediction</a:t>
            </a:r>
            <a:endParaRPr lang="en-US" sz="4450" dirty="0"/>
          </a:p>
        </p:txBody>
      </p:sp>
      <p:sp>
        <p:nvSpPr>
          <p:cNvPr id="4" name="Text 1"/>
          <p:cNvSpPr/>
          <p:nvPr/>
        </p:nvSpPr>
        <p:spPr>
          <a:xfrm>
            <a:off x="793790" y="3587472"/>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EEAEF6"/>
                </a:solidFill>
                <a:latin typeface="Bricolage Grotesque Extra Bold" pitchFamily="34" charset="0"/>
                <a:ea typeface="Bricolage Grotesque Extra Bold" pitchFamily="34" charset="-122"/>
                <a:cs typeface="Bricolage Grotesque Extra Bold" pitchFamily="34" charset="-120"/>
              </a:rPr>
              <a:t>End-to-End Machine Learning Project</a:t>
            </a:r>
            <a:endParaRPr lang="en-US" sz="3550" dirty="0"/>
          </a:p>
        </p:txBody>
      </p:sp>
      <p:sp>
        <p:nvSpPr>
          <p:cNvPr id="5" name="Text 2"/>
          <p:cNvSpPr/>
          <p:nvPr/>
        </p:nvSpPr>
        <p:spPr>
          <a:xfrm>
            <a:off x="793790" y="5061585"/>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This project builds an ML system to predict customer churn using structured and unstructured data, aiming to identify at-risk customers and provide actionable retention insights.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Thank You</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We appreciate you taking the time to review our Customer Churn Prediction project. Your attention and insights are invaluable as we strive to leverage data science for business growth. We are eager to discuss any questions you may have.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77954" y="612696"/>
            <a:ext cx="7588091" cy="1397079"/>
          </a:xfrm>
          <a:prstGeom prst="rect">
            <a:avLst/>
          </a:prstGeom>
          <a:noFill/>
          <a:ln/>
        </p:spPr>
        <p:txBody>
          <a:bodyPr wrap="square" lIns="0" tIns="0" rIns="0" bIns="0" rtlCol="0" anchor="t"/>
          <a:lstStyle/>
          <a:p>
            <a:pPr algn="l" indent="0" marL="0">
              <a:lnSpc>
                <a:spcPts val="5450"/>
              </a:lnSpc>
              <a:buNone/>
            </a:pPr>
            <a:r>
              <a:rPr lang="en-US" sz="4350" b="1" dirty="0">
                <a:solidFill>
                  <a:srgbClr val="000000"/>
                </a:solidFill>
                <a:latin typeface="Bricolage Grotesque Extra Bold" pitchFamily="34" charset="0"/>
                <a:ea typeface="Bricolage Grotesque Extra Bold" pitchFamily="34" charset="-122"/>
                <a:cs typeface="Bricolage Grotesque Extra Bold" pitchFamily="34" charset="-120"/>
              </a:rPr>
              <a:t>🎯</a:t>
            </a:r>
            <a:pPr algn="l" indent="0" marL="0">
              <a:lnSpc>
                <a:spcPts val="5450"/>
              </a:lnSpc>
              <a:buNone/>
            </a:pPr>
            <a:r>
              <a:rPr lang="en-US" sz="4350" b="1" dirty="0">
                <a:solidFill>
                  <a:srgbClr val="EEAEF6"/>
                </a:solidFill>
                <a:latin typeface="Bricolage Grotesque Extra Bold" pitchFamily="34" charset="0"/>
                <a:ea typeface="Bricolage Grotesque Extra Bold" pitchFamily="34" charset="-122"/>
                <a:cs typeface="Bricolage Grotesque Extra Bold" pitchFamily="34" charset="-120"/>
              </a:rPr>
              <a:t> Business Objective: Retain Customers</a:t>
            </a:r>
            <a:endParaRPr lang="en-US" sz="4350" dirty="0"/>
          </a:p>
        </p:txBody>
      </p:sp>
      <p:sp>
        <p:nvSpPr>
          <p:cNvPr id="4" name="Shape 1"/>
          <p:cNvSpPr/>
          <p:nvPr/>
        </p:nvSpPr>
        <p:spPr>
          <a:xfrm>
            <a:off x="777954" y="2343150"/>
            <a:ext cx="3682841" cy="2881313"/>
          </a:xfrm>
          <a:prstGeom prst="roundRect">
            <a:avLst>
              <a:gd name="adj" fmla="val 3240"/>
            </a:avLst>
          </a:prstGeom>
          <a:solidFill>
            <a:srgbClr val="282D5E"/>
          </a:solidFill>
          <a:ln/>
        </p:spPr>
      </p:sp>
      <p:sp>
        <p:nvSpPr>
          <p:cNvPr id="5" name="Shape 2"/>
          <p:cNvSpPr/>
          <p:nvPr/>
        </p:nvSpPr>
        <p:spPr>
          <a:xfrm>
            <a:off x="1000244" y="2565440"/>
            <a:ext cx="666869" cy="666869"/>
          </a:xfrm>
          <a:prstGeom prst="roundRect">
            <a:avLst>
              <a:gd name="adj" fmla="val 13710467"/>
            </a:avLst>
          </a:prstGeom>
          <a:solidFill>
            <a:srgbClr val="EEAEF6"/>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3600" y="2748796"/>
            <a:ext cx="300038" cy="300038"/>
          </a:xfrm>
          <a:prstGeom prst="rect">
            <a:avLst/>
          </a:prstGeom>
        </p:spPr>
      </p:pic>
      <p:sp>
        <p:nvSpPr>
          <p:cNvPr id="7" name="Text 3"/>
          <p:cNvSpPr/>
          <p:nvPr/>
        </p:nvSpPr>
        <p:spPr>
          <a:xfrm>
            <a:off x="1000244" y="3454598"/>
            <a:ext cx="2778681" cy="347305"/>
          </a:xfrm>
          <a:prstGeom prst="rect">
            <a:avLst/>
          </a:prstGeom>
          <a:noFill/>
          <a:ln/>
        </p:spPr>
        <p:txBody>
          <a:bodyPr wrap="none" lIns="0" tIns="0" rIns="0" bIns="0" rtlCol="0" anchor="t"/>
          <a:lstStyle/>
          <a:p>
            <a:pPr algn="l" indent="0" marL="0">
              <a:lnSpc>
                <a:spcPts val="270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Predict Churn</a:t>
            </a:r>
            <a:endParaRPr lang="en-US" sz="2150" dirty="0"/>
          </a:p>
        </p:txBody>
      </p:sp>
      <p:sp>
        <p:nvSpPr>
          <p:cNvPr id="8" name="Text 4"/>
          <p:cNvSpPr/>
          <p:nvPr/>
        </p:nvSpPr>
        <p:spPr>
          <a:xfrm>
            <a:off x="1000244" y="3935254"/>
            <a:ext cx="3238262" cy="711279"/>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Identify customers likely to churn before they leave.</a:t>
            </a:r>
            <a:endParaRPr lang="en-US" sz="1750" dirty="0"/>
          </a:p>
        </p:txBody>
      </p:sp>
      <p:sp>
        <p:nvSpPr>
          <p:cNvPr id="9" name="Shape 5"/>
          <p:cNvSpPr/>
          <p:nvPr/>
        </p:nvSpPr>
        <p:spPr>
          <a:xfrm>
            <a:off x="4683085" y="2343150"/>
            <a:ext cx="3682960" cy="2881313"/>
          </a:xfrm>
          <a:prstGeom prst="roundRect">
            <a:avLst>
              <a:gd name="adj" fmla="val 3240"/>
            </a:avLst>
          </a:prstGeom>
          <a:solidFill>
            <a:srgbClr val="282D5E"/>
          </a:solidFill>
          <a:ln/>
        </p:spPr>
      </p:sp>
      <p:sp>
        <p:nvSpPr>
          <p:cNvPr id="10" name="Shape 6"/>
          <p:cNvSpPr/>
          <p:nvPr/>
        </p:nvSpPr>
        <p:spPr>
          <a:xfrm>
            <a:off x="4905375" y="2565440"/>
            <a:ext cx="666869" cy="666869"/>
          </a:xfrm>
          <a:prstGeom prst="roundRect">
            <a:avLst>
              <a:gd name="adj" fmla="val 13710467"/>
            </a:avLst>
          </a:prstGeom>
          <a:solidFill>
            <a:srgbClr val="EEAEF6"/>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8731" y="2748796"/>
            <a:ext cx="300038" cy="300038"/>
          </a:xfrm>
          <a:prstGeom prst="rect">
            <a:avLst/>
          </a:prstGeom>
        </p:spPr>
      </p:pic>
      <p:sp>
        <p:nvSpPr>
          <p:cNvPr id="12" name="Text 7"/>
          <p:cNvSpPr/>
          <p:nvPr/>
        </p:nvSpPr>
        <p:spPr>
          <a:xfrm>
            <a:off x="4905375" y="3454598"/>
            <a:ext cx="2778681" cy="347305"/>
          </a:xfrm>
          <a:prstGeom prst="rect">
            <a:avLst/>
          </a:prstGeom>
          <a:noFill/>
          <a:ln/>
        </p:spPr>
        <p:txBody>
          <a:bodyPr wrap="none" lIns="0" tIns="0" rIns="0" bIns="0" rtlCol="0" anchor="t"/>
          <a:lstStyle/>
          <a:p>
            <a:pPr algn="l" indent="0" marL="0">
              <a:lnSpc>
                <a:spcPts val="270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Understand Drivers</a:t>
            </a:r>
            <a:endParaRPr lang="en-US" sz="2150" dirty="0"/>
          </a:p>
        </p:txBody>
      </p:sp>
      <p:sp>
        <p:nvSpPr>
          <p:cNvPr id="13" name="Text 8"/>
          <p:cNvSpPr/>
          <p:nvPr/>
        </p:nvSpPr>
        <p:spPr>
          <a:xfrm>
            <a:off x="4905375" y="3935254"/>
            <a:ext cx="3238381" cy="1066919"/>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Uncover key factors influencing customer churn behavior.</a:t>
            </a:r>
            <a:endParaRPr lang="en-US" sz="1750" dirty="0"/>
          </a:p>
        </p:txBody>
      </p:sp>
      <p:sp>
        <p:nvSpPr>
          <p:cNvPr id="14" name="Shape 9"/>
          <p:cNvSpPr/>
          <p:nvPr/>
        </p:nvSpPr>
        <p:spPr>
          <a:xfrm>
            <a:off x="777954" y="5446752"/>
            <a:ext cx="7588091" cy="2170033"/>
          </a:xfrm>
          <a:prstGeom prst="roundRect">
            <a:avLst>
              <a:gd name="adj" fmla="val 4303"/>
            </a:avLst>
          </a:prstGeom>
          <a:solidFill>
            <a:srgbClr val="282D5E"/>
          </a:solidFill>
          <a:ln/>
        </p:spPr>
      </p:sp>
      <p:sp>
        <p:nvSpPr>
          <p:cNvPr id="15" name="Shape 10"/>
          <p:cNvSpPr/>
          <p:nvPr/>
        </p:nvSpPr>
        <p:spPr>
          <a:xfrm>
            <a:off x="1000244" y="5669042"/>
            <a:ext cx="666869" cy="666869"/>
          </a:xfrm>
          <a:prstGeom prst="roundRect">
            <a:avLst>
              <a:gd name="adj" fmla="val 13710467"/>
            </a:avLst>
          </a:prstGeom>
          <a:solidFill>
            <a:srgbClr val="EEAEF6"/>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3600" y="5852398"/>
            <a:ext cx="300038" cy="300038"/>
          </a:xfrm>
          <a:prstGeom prst="rect">
            <a:avLst/>
          </a:prstGeom>
        </p:spPr>
      </p:pic>
      <p:sp>
        <p:nvSpPr>
          <p:cNvPr id="17" name="Text 11"/>
          <p:cNvSpPr/>
          <p:nvPr/>
        </p:nvSpPr>
        <p:spPr>
          <a:xfrm>
            <a:off x="1000244" y="6558201"/>
            <a:ext cx="2778681" cy="347305"/>
          </a:xfrm>
          <a:prstGeom prst="rect">
            <a:avLst/>
          </a:prstGeom>
          <a:noFill/>
          <a:ln/>
        </p:spPr>
        <p:txBody>
          <a:bodyPr wrap="none" lIns="0" tIns="0" rIns="0" bIns="0" rtlCol="0" anchor="t"/>
          <a:lstStyle/>
          <a:p>
            <a:pPr algn="l" indent="0" marL="0">
              <a:lnSpc>
                <a:spcPts val="2700"/>
              </a:lnSpc>
              <a:buNone/>
            </a:pPr>
            <a:r>
              <a:rPr lang="en-US" sz="2150" b="1" dirty="0">
                <a:solidFill>
                  <a:srgbClr val="E5DCE6"/>
                </a:solidFill>
                <a:latin typeface="Bricolage Grotesque Extra Bold" pitchFamily="34" charset="0"/>
                <a:ea typeface="Bricolage Grotesque Extra Bold" pitchFamily="34" charset="-122"/>
                <a:cs typeface="Bricolage Grotesque Extra Bold" pitchFamily="34" charset="-120"/>
              </a:rPr>
              <a:t>Actionable Insights</a:t>
            </a:r>
            <a:endParaRPr lang="en-US" sz="2150" dirty="0"/>
          </a:p>
        </p:txBody>
      </p:sp>
      <p:sp>
        <p:nvSpPr>
          <p:cNvPr id="18" name="Text 12"/>
          <p:cNvSpPr/>
          <p:nvPr/>
        </p:nvSpPr>
        <p:spPr>
          <a:xfrm>
            <a:off x="1000244" y="7038856"/>
            <a:ext cx="7143512" cy="355640"/>
          </a:xfrm>
          <a:prstGeom prst="rect">
            <a:avLst/>
          </a:prstGeom>
          <a:noFill/>
          <a:ln/>
        </p:spPr>
        <p:txBody>
          <a:bodyPr wrap="non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Translate model outputs into practical business strategies.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238250" y="533162"/>
            <a:ext cx="4912162" cy="600432"/>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Bricolage Grotesque Extra Bold" pitchFamily="34" charset="0"/>
                <a:ea typeface="Bricolage Grotesque Extra Bold" pitchFamily="34" charset="-122"/>
                <a:cs typeface="Bricolage Grotesque Extra Bold" pitchFamily="34" charset="-120"/>
              </a:rPr>
              <a:t>📂</a:t>
            </a:r>
            <a:pPr algn="l" indent="0" marL="0">
              <a:lnSpc>
                <a:spcPts val="4700"/>
              </a:lnSpc>
              <a:buNone/>
            </a:pPr>
            <a:r>
              <a:rPr lang="en-US" sz="3750" b="1" dirty="0">
                <a:solidFill>
                  <a:srgbClr val="EEAEF6"/>
                </a:solidFill>
                <a:latin typeface="Bricolage Grotesque Extra Bold" pitchFamily="34" charset="0"/>
                <a:ea typeface="Bricolage Grotesque Extra Bold" pitchFamily="34" charset="-122"/>
                <a:cs typeface="Bricolage Grotesque Extra Bold" pitchFamily="34" charset="-120"/>
              </a:rPr>
              <a:t> Dataset Overview</a:t>
            </a:r>
            <a:endParaRPr lang="en-US" sz="3750" dirty="0"/>
          </a:p>
        </p:txBody>
      </p:sp>
      <p:sp>
        <p:nvSpPr>
          <p:cNvPr id="3" name="Text 1"/>
          <p:cNvSpPr/>
          <p:nvPr/>
        </p:nvSpPr>
        <p:spPr>
          <a:xfrm>
            <a:off x="1238250" y="1613773"/>
            <a:ext cx="2882265" cy="360283"/>
          </a:xfrm>
          <a:prstGeom prst="rect">
            <a:avLst/>
          </a:prstGeom>
          <a:noFill/>
          <a:ln/>
        </p:spPr>
        <p:txBody>
          <a:bodyPr wrap="none" lIns="0" tIns="0" rIns="0" bIns="0" rtlCol="0" anchor="t"/>
          <a:lstStyle/>
          <a:p>
            <a:pPr algn="l" indent="0" marL="0">
              <a:lnSpc>
                <a:spcPts val="2800"/>
              </a:lnSpc>
              <a:buNone/>
            </a:pPr>
            <a:r>
              <a:rPr lang="en-US" sz="2250" b="1" dirty="0">
                <a:solidFill>
                  <a:srgbClr val="EEAEF6"/>
                </a:solidFill>
                <a:latin typeface="Bricolage Grotesque Extra Bold" pitchFamily="34" charset="0"/>
                <a:ea typeface="Bricolage Grotesque Extra Bold" pitchFamily="34" charset="-122"/>
                <a:cs typeface="Bricolage Grotesque Extra Bold" pitchFamily="34" charset="-120"/>
              </a:rPr>
              <a:t>Structured Data</a:t>
            </a:r>
            <a:endParaRPr lang="en-US" sz="2250" dirty="0"/>
          </a:p>
        </p:txBody>
      </p:sp>
      <p:sp>
        <p:nvSpPr>
          <p:cNvPr id="4" name="Text 2"/>
          <p:cNvSpPr/>
          <p:nvPr/>
        </p:nvSpPr>
        <p:spPr>
          <a:xfrm>
            <a:off x="1238250" y="2166104"/>
            <a:ext cx="5842516" cy="307419"/>
          </a:xfrm>
          <a:prstGeom prst="rect">
            <a:avLst/>
          </a:prstGeom>
          <a:noFill/>
          <a:ln/>
        </p:spPr>
        <p:txBody>
          <a:bodyPr wrap="none" lIns="0" tIns="0" rIns="0" bIns="0" rtlCol="0" anchor="t"/>
          <a:lstStyle/>
          <a:p>
            <a:pPr algn="l" indent="0" marL="0">
              <a:lnSpc>
                <a:spcPts val="2400"/>
              </a:lnSpc>
              <a:buNone/>
            </a:pPr>
            <a:r>
              <a:rPr lang="en-US" sz="1500" dirty="0">
                <a:solidFill>
                  <a:srgbClr val="E5DCE6"/>
                </a:solidFill>
                <a:latin typeface="Montserrat" pitchFamily="34" charset="0"/>
                <a:ea typeface="Montserrat" pitchFamily="34" charset="-122"/>
                <a:cs typeface="Montserrat" pitchFamily="34" charset="-120"/>
              </a:rPr>
              <a:t>Telco Customer Churn Dataset (Kaggle)</a:t>
            </a:r>
            <a:endParaRPr lang="en-US" sz="1500" dirty="0"/>
          </a:p>
        </p:txBody>
      </p:sp>
      <p:sp>
        <p:nvSpPr>
          <p:cNvPr id="5" name="Text 3"/>
          <p:cNvSpPr/>
          <p:nvPr/>
        </p:nvSpPr>
        <p:spPr>
          <a:xfrm>
            <a:off x="1238250" y="2646402"/>
            <a:ext cx="5842516" cy="307419"/>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Target Variable: Churn (Yes / No)</a:t>
            </a:r>
            <a:endParaRPr lang="en-US" sz="1500" dirty="0"/>
          </a:p>
        </p:txBody>
      </p:sp>
      <p:sp>
        <p:nvSpPr>
          <p:cNvPr id="6" name="Text 4"/>
          <p:cNvSpPr/>
          <p:nvPr/>
        </p:nvSpPr>
        <p:spPr>
          <a:xfrm>
            <a:off x="1238250" y="3020973"/>
            <a:ext cx="5842516" cy="614839"/>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Features: Demographics, service usage, contract &amp; payment info.</a:t>
            </a:r>
            <a:endParaRPr lang="en-US" sz="1500" dirty="0"/>
          </a:p>
        </p:txBody>
      </p:sp>
      <p:sp>
        <p:nvSpPr>
          <p:cNvPr id="7" name="Text 5"/>
          <p:cNvSpPr/>
          <p:nvPr/>
        </p:nvSpPr>
        <p:spPr>
          <a:xfrm>
            <a:off x="1238250" y="3827859"/>
            <a:ext cx="2882265" cy="360283"/>
          </a:xfrm>
          <a:prstGeom prst="rect">
            <a:avLst/>
          </a:prstGeom>
          <a:noFill/>
          <a:ln/>
        </p:spPr>
        <p:txBody>
          <a:bodyPr wrap="none" lIns="0" tIns="0" rIns="0" bIns="0" rtlCol="0" anchor="t"/>
          <a:lstStyle/>
          <a:p>
            <a:pPr algn="l" indent="0" marL="0">
              <a:lnSpc>
                <a:spcPts val="2800"/>
              </a:lnSpc>
              <a:buNone/>
            </a:pPr>
            <a:r>
              <a:rPr lang="en-US" sz="2250" b="1" dirty="0">
                <a:solidFill>
                  <a:srgbClr val="EEAEF6"/>
                </a:solidFill>
                <a:latin typeface="Bricolage Grotesque Extra Bold" pitchFamily="34" charset="0"/>
                <a:ea typeface="Bricolage Grotesque Extra Bold" pitchFamily="34" charset="-122"/>
                <a:cs typeface="Bricolage Grotesque Extra Bold" pitchFamily="34" charset="-120"/>
              </a:rPr>
              <a:t>Unstructured Data</a:t>
            </a:r>
            <a:endParaRPr lang="en-US" sz="2250" dirty="0"/>
          </a:p>
        </p:txBody>
      </p:sp>
      <p:sp>
        <p:nvSpPr>
          <p:cNvPr id="8" name="Text 6"/>
          <p:cNvSpPr/>
          <p:nvPr/>
        </p:nvSpPr>
        <p:spPr>
          <a:xfrm>
            <a:off x="1238250" y="4380190"/>
            <a:ext cx="5842516" cy="307419"/>
          </a:xfrm>
          <a:prstGeom prst="rect">
            <a:avLst/>
          </a:prstGeom>
          <a:noFill/>
          <a:ln/>
        </p:spPr>
        <p:txBody>
          <a:bodyPr wrap="none" lIns="0" tIns="0" rIns="0" bIns="0" rtlCol="0" anchor="t"/>
          <a:lstStyle/>
          <a:p>
            <a:pPr algn="l" indent="0" marL="0">
              <a:lnSpc>
                <a:spcPts val="2400"/>
              </a:lnSpc>
              <a:buNone/>
            </a:pPr>
            <a:r>
              <a:rPr lang="en-US" sz="1500" dirty="0">
                <a:solidFill>
                  <a:srgbClr val="E5DCE6"/>
                </a:solidFill>
                <a:latin typeface="Montserrat" pitchFamily="34" charset="0"/>
                <a:ea typeface="Montserrat" pitchFamily="34" charset="-122"/>
                <a:cs typeface="Montserrat" pitchFamily="34" charset="-120"/>
              </a:rPr>
              <a:t>Simulated customer feedback text for NLP demonstration.</a:t>
            </a:r>
            <a:endParaRPr lang="en-US" sz="1500" dirty="0"/>
          </a:p>
        </p:txBody>
      </p:sp>
      <p:pic>
        <p:nvPicPr>
          <p:cNvPr id="9" name="Image 0" descr="preencoded.png">    </p:cNvPr>
          <p:cNvPicPr>
            <a:picLocks noChangeAspect="1"/>
          </p:cNvPicPr>
          <p:nvPr/>
        </p:nvPicPr>
        <p:blipFill>
          <a:blip r:embed="rId1"/>
          <a:stretch>
            <a:fillRect/>
          </a:stretch>
        </p:blipFill>
        <p:spPr>
          <a:xfrm>
            <a:off x="7557016" y="1637824"/>
            <a:ext cx="5842516" cy="58425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1647" y="621983"/>
            <a:ext cx="9432131" cy="714494"/>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Bricolage Grotesque Extra Bold" pitchFamily="34" charset="0"/>
                <a:ea typeface="Bricolage Grotesque Extra Bold" pitchFamily="34" charset="-122"/>
                <a:cs typeface="Bricolage Grotesque Extra Bold" pitchFamily="34" charset="-120"/>
              </a:rPr>
              <a:t>⚙️</a:t>
            </a:r>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 Project Workflow: ML Lifecycle</a:t>
            </a:r>
            <a:endParaRPr lang="en-US" sz="4450" dirty="0"/>
          </a:p>
        </p:txBody>
      </p:sp>
      <p:sp>
        <p:nvSpPr>
          <p:cNvPr id="3" name="Text 1"/>
          <p:cNvSpPr/>
          <p:nvPr/>
        </p:nvSpPr>
        <p:spPr>
          <a:xfrm>
            <a:off x="791647" y="1788795"/>
            <a:ext cx="226100" cy="282654"/>
          </a:xfrm>
          <a:prstGeom prst="rect">
            <a:avLst/>
          </a:prstGeom>
          <a:noFill/>
          <a:ln/>
        </p:spPr>
        <p:txBody>
          <a:bodyPr wrap="none" lIns="0" tIns="0" rIns="0" bIns="0" rtlCol="0" anchor="t"/>
          <a:lstStyle/>
          <a:p>
            <a:pPr algn="l" indent="0" marL="0">
              <a:lnSpc>
                <a:spcPts val="2800"/>
              </a:lnSpc>
              <a:buNone/>
            </a:pPr>
            <a:r>
              <a:rPr lang="en-US" sz="1750" dirty="0">
                <a:solidFill>
                  <a:srgbClr val="E5DCE6"/>
                </a:solidFill>
                <a:latin typeface="Bricolage Grotesque Light" pitchFamily="34" charset="0"/>
                <a:ea typeface="Bricolage Grotesque Light" pitchFamily="34" charset="-122"/>
                <a:cs typeface="Bricolage Grotesque Light" pitchFamily="34" charset="-120"/>
              </a:rPr>
              <a:t>01</a:t>
            </a:r>
            <a:endParaRPr lang="en-US" sz="1750" dirty="0"/>
          </a:p>
        </p:txBody>
      </p:sp>
      <p:sp>
        <p:nvSpPr>
          <p:cNvPr id="4" name="Shape 2"/>
          <p:cNvSpPr/>
          <p:nvPr/>
        </p:nvSpPr>
        <p:spPr>
          <a:xfrm>
            <a:off x="791647" y="2142530"/>
            <a:ext cx="4198263" cy="30480"/>
          </a:xfrm>
          <a:prstGeom prst="rect">
            <a:avLst/>
          </a:prstGeom>
          <a:solidFill>
            <a:srgbClr val="EEAEF6"/>
          </a:solidFill>
          <a:ln/>
        </p:spPr>
      </p:sp>
      <p:sp>
        <p:nvSpPr>
          <p:cNvPr id="5" name="Text 3"/>
          <p:cNvSpPr/>
          <p:nvPr/>
        </p:nvSpPr>
        <p:spPr>
          <a:xfrm>
            <a:off x="791647" y="2316480"/>
            <a:ext cx="3657005" cy="353378"/>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Data Preprocessing &amp; EDA</a:t>
            </a:r>
            <a:endParaRPr lang="en-US" sz="2200" dirty="0"/>
          </a:p>
        </p:txBody>
      </p:sp>
      <p:sp>
        <p:nvSpPr>
          <p:cNvPr id="6" name="Text 4"/>
          <p:cNvSpPr/>
          <p:nvPr/>
        </p:nvSpPr>
        <p:spPr>
          <a:xfrm>
            <a:off x="791647" y="2805470"/>
            <a:ext cx="4198263" cy="723900"/>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Handling missing values, outliers, and class imbalance.</a:t>
            </a:r>
            <a:endParaRPr lang="en-US" sz="1750" dirty="0"/>
          </a:p>
        </p:txBody>
      </p:sp>
      <p:sp>
        <p:nvSpPr>
          <p:cNvPr id="7" name="Text 5"/>
          <p:cNvSpPr/>
          <p:nvPr/>
        </p:nvSpPr>
        <p:spPr>
          <a:xfrm>
            <a:off x="5216009" y="1788795"/>
            <a:ext cx="226100" cy="282654"/>
          </a:xfrm>
          <a:prstGeom prst="rect">
            <a:avLst/>
          </a:prstGeom>
          <a:noFill/>
          <a:ln/>
        </p:spPr>
        <p:txBody>
          <a:bodyPr wrap="none" lIns="0" tIns="0" rIns="0" bIns="0" rtlCol="0" anchor="t"/>
          <a:lstStyle/>
          <a:p>
            <a:pPr algn="l" indent="0" marL="0">
              <a:lnSpc>
                <a:spcPts val="2800"/>
              </a:lnSpc>
              <a:buNone/>
            </a:pPr>
            <a:r>
              <a:rPr lang="en-US" sz="1750" dirty="0">
                <a:solidFill>
                  <a:srgbClr val="E5DCE6"/>
                </a:solidFill>
                <a:latin typeface="Bricolage Grotesque Light" pitchFamily="34" charset="0"/>
                <a:ea typeface="Bricolage Grotesque Light" pitchFamily="34" charset="-122"/>
                <a:cs typeface="Bricolage Grotesque Light" pitchFamily="34" charset="-120"/>
              </a:rPr>
              <a:t>02</a:t>
            </a:r>
            <a:endParaRPr lang="en-US" sz="1750" dirty="0"/>
          </a:p>
        </p:txBody>
      </p:sp>
      <p:sp>
        <p:nvSpPr>
          <p:cNvPr id="8" name="Shape 6"/>
          <p:cNvSpPr/>
          <p:nvPr/>
        </p:nvSpPr>
        <p:spPr>
          <a:xfrm>
            <a:off x="5216009" y="2142530"/>
            <a:ext cx="4198263" cy="30480"/>
          </a:xfrm>
          <a:prstGeom prst="rect">
            <a:avLst/>
          </a:prstGeom>
          <a:solidFill>
            <a:srgbClr val="EEAEF6"/>
          </a:solidFill>
          <a:ln/>
        </p:spPr>
      </p:sp>
      <p:sp>
        <p:nvSpPr>
          <p:cNvPr id="9" name="Text 7"/>
          <p:cNvSpPr/>
          <p:nvPr/>
        </p:nvSpPr>
        <p:spPr>
          <a:xfrm>
            <a:off x="5216009" y="2316480"/>
            <a:ext cx="2834521" cy="353378"/>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Feature Engineering</a:t>
            </a:r>
            <a:endParaRPr lang="en-US" sz="2200" dirty="0"/>
          </a:p>
        </p:txBody>
      </p:sp>
      <p:sp>
        <p:nvSpPr>
          <p:cNvPr id="10" name="Text 8"/>
          <p:cNvSpPr/>
          <p:nvPr/>
        </p:nvSpPr>
        <p:spPr>
          <a:xfrm>
            <a:off x="5216009" y="2805470"/>
            <a:ext cx="4198263" cy="723900"/>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Encoding, scaling, interaction features, and selection.</a:t>
            </a:r>
            <a:endParaRPr lang="en-US" sz="1750" dirty="0"/>
          </a:p>
        </p:txBody>
      </p:sp>
      <p:sp>
        <p:nvSpPr>
          <p:cNvPr id="11" name="Text 9"/>
          <p:cNvSpPr/>
          <p:nvPr/>
        </p:nvSpPr>
        <p:spPr>
          <a:xfrm>
            <a:off x="9640372" y="1788795"/>
            <a:ext cx="226100" cy="282654"/>
          </a:xfrm>
          <a:prstGeom prst="rect">
            <a:avLst/>
          </a:prstGeom>
          <a:noFill/>
          <a:ln/>
        </p:spPr>
        <p:txBody>
          <a:bodyPr wrap="none" lIns="0" tIns="0" rIns="0" bIns="0" rtlCol="0" anchor="t"/>
          <a:lstStyle/>
          <a:p>
            <a:pPr algn="l" indent="0" marL="0">
              <a:lnSpc>
                <a:spcPts val="2800"/>
              </a:lnSpc>
              <a:buNone/>
            </a:pPr>
            <a:r>
              <a:rPr lang="en-US" sz="1750" dirty="0">
                <a:solidFill>
                  <a:srgbClr val="E5DCE6"/>
                </a:solidFill>
                <a:latin typeface="Bricolage Grotesque Light" pitchFamily="34" charset="0"/>
                <a:ea typeface="Bricolage Grotesque Light" pitchFamily="34" charset="-122"/>
                <a:cs typeface="Bricolage Grotesque Light" pitchFamily="34" charset="-120"/>
              </a:rPr>
              <a:t>03</a:t>
            </a:r>
            <a:endParaRPr lang="en-US" sz="1750" dirty="0"/>
          </a:p>
        </p:txBody>
      </p:sp>
      <p:sp>
        <p:nvSpPr>
          <p:cNvPr id="12" name="Shape 10"/>
          <p:cNvSpPr/>
          <p:nvPr/>
        </p:nvSpPr>
        <p:spPr>
          <a:xfrm>
            <a:off x="9640372" y="2142530"/>
            <a:ext cx="4198263" cy="30480"/>
          </a:xfrm>
          <a:prstGeom prst="rect">
            <a:avLst/>
          </a:prstGeom>
          <a:solidFill>
            <a:srgbClr val="EEAEF6"/>
          </a:solidFill>
          <a:ln/>
        </p:spPr>
      </p:sp>
      <p:sp>
        <p:nvSpPr>
          <p:cNvPr id="13" name="Text 11"/>
          <p:cNvSpPr/>
          <p:nvPr/>
        </p:nvSpPr>
        <p:spPr>
          <a:xfrm>
            <a:off x="9640372" y="2316480"/>
            <a:ext cx="2827377" cy="353378"/>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Model Development</a:t>
            </a:r>
            <a:endParaRPr lang="en-US" sz="2200" dirty="0"/>
          </a:p>
        </p:txBody>
      </p:sp>
      <p:sp>
        <p:nvSpPr>
          <p:cNvPr id="14" name="Text 12"/>
          <p:cNvSpPr/>
          <p:nvPr/>
        </p:nvSpPr>
        <p:spPr>
          <a:xfrm>
            <a:off x="9640372" y="2805470"/>
            <a:ext cx="4198263" cy="723900"/>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Logistic Regression, Random Forest, XGBoost with key metrics.</a:t>
            </a:r>
            <a:endParaRPr lang="en-US" sz="1750" dirty="0"/>
          </a:p>
        </p:txBody>
      </p:sp>
      <p:sp>
        <p:nvSpPr>
          <p:cNvPr id="15" name="Text 13"/>
          <p:cNvSpPr/>
          <p:nvPr/>
        </p:nvSpPr>
        <p:spPr>
          <a:xfrm>
            <a:off x="791647" y="3925014"/>
            <a:ext cx="226100" cy="282654"/>
          </a:xfrm>
          <a:prstGeom prst="rect">
            <a:avLst/>
          </a:prstGeom>
          <a:noFill/>
          <a:ln/>
        </p:spPr>
        <p:txBody>
          <a:bodyPr wrap="none" lIns="0" tIns="0" rIns="0" bIns="0" rtlCol="0" anchor="t"/>
          <a:lstStyle/>
          <a:p>
            <a:pPr algn="l" indent="0" marL="0">
              <a:lnSpc>
                <a:spcPts val="2800"/>
              </a:lnSpc>
              <a:buNone/>
            </a:pPr>
            <a:r>
              <a:rPr lang="en-US" sz="1750" dirty="0">
                <a:solidFill>
                  <a:srgbClr val="E5DCE6"/>
                </a:solidFill>
                <a:latin typeface="Bricolage Grotesque Light" pitchFamily="34" charset="0"/>
                <a:ea typeface="Bricolage Grotesque Light" pitchFamily="34" charset="-122"/>
                <a:cs typeface="Bricolage Grotesque Light" pitchFamily="34" charset="-120"/>
              </a:rPr>
              <a:t>04</a:t>
            </a:r>
            <a:endParaRPr lang="en-US" sz="1750" dirty="0"/>
          </a:p>
        </p:txBody>
      </p:sp>
      <p:sp>
        <p:nvSpPr>
          <p:cNvPr id="16" name="Shape 14"/>
          <p:cNvSpPr/>
          <p:nvPr/>
        </p:nvSpPr>
        <p:spPr>
          <a:xfrm>
            <a:off x="791647" y="4278749"/>
            <a:ext cx="4198263" cy="30480"/>
          </a:xfrm>
          <a:prstGeom prst="rect">
            <a:avLst/>
          </a:prstGeom>
          <a:solidFill>
            <a:srgbClr val="EEAEF6"/>
          </a:solidFill>
          <a:ln/>
        </p:spPr>
      </p:sp>
      <p:sp>
        <p:nvSpPr>
          <p:cNvPr id="17" name="Text 15"/>
          <p:cNvSpPr/>
          <p:nvPr/>
        </p:nvSpPr>
        <p:spPr>
          <a:xfrm>
            <a:off x="791647" y="4452699"/>
            <a:ext cx="2827377" cy="353378"/>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Model Optimization</a:t>
            </a:r>
            <a:endParaRPr lang="en-US" sz="2200" dirty="0"/>
          </a:p>
        </p:txBody>
      </p:sp>
      <p:sp>
        <p:nvSpPr>
          <p:cNvPr id="18" name="Text 16"/>
          <p:cNvSpPr/>
          <p:nvPr/>
        </p:nvSpPr>
        <p:spPr>
          <a:xfrm>
            <a:off x="791647" y="4941689"/>
            <a:ext cx="4198263" cy="723900"/>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Hyperparameter tuning and error analysis.</a:t>
            </a:r>
            <a:endParaRPr lang="en-US" sz="1750" dirty="0"/>
          </a:p>
        </p:txBody>
      </p:sp>
      <p:sp>
        <p:nvSpPr>
          <p:cNvPr id="19" name="Text 17"/>
          <p:cNvSpPr/>
          <p:nvPr/>
        </p:nvSpPr>
        <p:spPr>
          <a:xfrm>
            <a:off x="5216009" y="3925014"/>
            <a:ext cx="226100" cy="282654"/>
          </a:xfrm>
          <a:prstGeom prst="rect">
            <a:avLst/>
          </a:prstGeom>
          <a:noFill/>
          <a:ln/>
        </p:spPr>
        <p:txBody>
          <a:bodyPr wrap="none" lIns="0" tIns="0" rIns="0" bIns="0" rtlCol="0" anchor="t"/>
          <a:lstStyle/>
          <a:p>
            <a:pPr algn="l" indent="0" marL="0">
              <a:lnSpc>
                <a:spcPts val="2800"/>
              </a:lnSpc>
              <a:buNone/>
            </a:pPr>
            <a:r>
              <a:rPr lang="en-US" sz="1750" dirty="0">
                <a:solidFill>
                  <a:srgbClr val="E5DCE6"/>
                </a:solidFill>
                <a:latin typeface="Bricolage Grotesque Light" pitchFamily="34" charset="0"/>
                <a:ea typeface="Bricolage Grotesque Light" pitchFamily="34" charset="-122"/>
                <a:cs typeface="Bricolage Grotesque Light" pitchFamily="34" charset="-120"/>
              </a:rPr>
              <a:t>05</a:t>
            </a:r>
            <a:endParaRPr lang="en-US" sz="1750" dirty="0"/>
          </a:p>
        </p:txBody>
      </p:sp>
      <p:sp>
        <p:nvSpPr>
          <p:cNvPr id="20" name="Shape 18"/>
          <p:cNvSpPr/>
          <p:nvPr/>
        </p:nvSpPr>
        <p:spPr>
          <a:xfrm>
            <a:off x="5216009" y="4278749"/>
            <a:ext cx="4198263" cy="30480"/>
          </a:xfrm>
          <a:prstGeom prst="rect">
            <a:avLst/>
          </a:prstGeom>
          <a:solidFill>
            <a:srgbClr val="EEAEF6"/>
          </a:solidFill>
          <a:ln/>
        </p:spPr>
      </p:sp>
      <p:sp>
        <p:nvSpPr>
          <p:cNvPr id="21" name="Text 19"/>
          <p:cNvSpPr/>
          <p:nvPr/>
        </p:nvSpPr>
        <p:spPr>
          <a:xfrm>
            <a:off x="5216009" y="4452699"/>
            <a:ext cx="3734752" cy="353378"/>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Unstructured Text Pipeline</a:t>
            </a:r>
            <a:endParaRPr lang="en-US" sz="2200" dirty="0"/>
          </a:p>
        </p:txBody>
      </p:sp>
      <p:sp>
        <p:nvSpPr>
          <p:cNvPr id="22" name="Text 20"/>
          <p:cNvSpPr/>
          <p:nvPr/>
        </p:nvSpPr>
        <p:spPr>
          <a:xfrm>
            <a:off x="5216009" y="4941689"/>
            <a:ext cx="4198263" cy="723900"/>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TF-IDF vectorization for text classification.</a:t>
            </a:r>
            <a:endParaRPr lang="en-US" sz="1750" dirty="0"/>
          </a:p>
        </p:txBody>
      </p:sp>
      <p:sp>
        <p:nvSpPr>
          <p:cNvPr id="23" name="Text 21"/>
          <p:cNvSpPr/>
          <p:nvPr/>
        </p:nvSpPr>
        <p:spPr>
          <a:xfrm>
            <a:off x="9640372" y="3925014"/>
            <a:ext cx="226100" cy="282654"/>
          </a:xfrm>
          <a:prstGeom prst="rect">
            <a:avLst/>
          </a:prstGeom>
          <a:noFill/>
          <a:ln/>
        </p:spPr>
        <p:txBody>
          <a:bodyPr wrap="none" lIns="0" tIns="0" rIns="0" bIns="0" rtlCol="0" anchor="t"/>
          <a:lstStyle/>
          <a:p>
            <a:pPr algn="l" indent="0" marL="0">
              <a:lnSpc>
                <a:spcPts val="2800"/>
              </a:lnSpc>
              <a:buNone/>
            </a:pPr>
            <a:r>
              <a:rPr lang="en-US" sz="1750" dirty="0">
                <a:solidFill>
                  <a:srgbClr val="E5DCE6"/>
                </a:solidFill>
                <a:latin typeface="Bricolage Grotesque Light" pitchFamily="34" charset="0"/>
                <a:ea typeface="Bricolage Grotesque Light" pitchFamily="34" charset="-122"/>
                <a:cs typeface="Bricolage Grotesque Light" pitchFamily="34" charset="-120"/>
              </a:rPr>
              <a:t>06</a:t>
            </a:r>
            <a:endParaRPr lang="en-US" sz="1750" dirty="0"/>
          </a:p>
        </p:txBody>
      </p:sp>
      <p:sp>
        <p:nvSpPr>
          <p:cNvPr id="24" name="Shape 22"/>
          <p:cNvSpPr/>
          <p:nvPr/>
        </p:nvSpPr>
        <p:spPr>
          <a:xfrm>
            <a:off x="9640372" y="4278749"/>
            <a:ext cx="4198263" cy="30480"/>
          </a:xfrm>
          <a:prstGeom prst="rect">
            <a:avLst/>
          </a:prstGeom>
          <a:solidFill>
            <a:srgbClr val="EEAEF6"/>
          </a:solidFill>
          <a:ln/>
        </p:spPr>
      </p:sp>
      <p:sp>
        <p:nvSpPr>
          <p:cNvPr id="25" name="Text 23"/>
          <p:cNvSpPr/>
          <p:nvPr/>
        </p:nvSpPr>
        <p:spPr>
          <a:xfrm>
            <a:off x="9640372" y="4452699"/>
            <a:ext cx="2853452" cy="353378"/>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Model Explainability</a:t>
            </a:r>
            <a:endParaRPr lang="en-US" sz="2200" dirty="0"/>
          </a:p>
        </p:txBody>
      </p:sp>
      <p:sp>
        <p:nvSpPr>
          <p:cNvPr id="26" name="Text 24"/>
          <p:cNvSpPr/>
          <p:nvPr/>
        </p:nvSpPr>
        <p:spPr>
          <a:xfrm>
            <a:off x="9640372" y="4941689"/>
            <a:ext cx="4198263" cy="723900"/>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Feature importance to identify churn drivers.</a:t>
            </a:r>
            <a:endParaRPr lang="en-US" sz="1750" dirty="0"/>
          </a:p>
        </p:txBody>
      </p:sp>
      <p:sp>
        <p:nvSpPr>
          <p:cNvPr id="27" name="Text 25"/>
          <p:cNvSpPr/>
          <p:nvPr/>
        </p:nvSpPr>
        <p:spPr>
          <a:xfrm>
            <a:off x="791647" y="6061234"/>
            <a:ext cx="226100" cy="282654"/>
          </a:xfrm>
          <a:prstGeom prst="rect">
            <a:avLst/>
          </a:prstGeom>
          <a:noFill/>
          <a:ln/>
        </p:spPr>
        <p:txBody>
          <a:bodyPr wrap="none" lIns="0" tIns="0" rIns="0" bIns="0" rtlCol="0" anchor="t"/>
          <a:lstStyle/>
          <a:p>
            <a:pPr algn="l" indent="0" marL="0">
              <a:lnSpc>
                <a:spcPts val="2800"/>
              </a:lnSpc>
              <a:buNone/>
            </a:pPr>
            <a:r>
              <a:rPr lang="en-US" sz="1750" dirty="0">
                <a:solidFill>
                  <a:srgbClr val="E5DCE6"/>
                </a:solidFill>
                <a:latin typeface="Bricolage Grotesque Light" pitchFamily="34" charset="0"/>
                <a:ea typeface="Bricolage Grotesque Light" pitchFamily="34" charset="-122"/>
                <a:cs typeface="Bricolage Grotesque Light" pitchFamily="34" charset="-120"/>
              </a:rPr>
              <a:t>07</a:t>
            </a:r>
            <a:endParaRPr lang="en-US" sz="1750" dirty="0"/>
          </a:p>
        </p:txBody>
      </p:sp>
      <p:sp>
        <p:nvSpPr>
          <p:cNvPr id="28" name="Shape 26"/>
          <p:cNvSpPr/>
          <p:nvPr/>
        </p:nvSpPr>
        <p:spPr>
          <a:xfrm>
            <a:off x="791647" y="6414968"/>
            <a:ext cx="13046988" cy="30480"/>
          </a:xfrm>
          <a:prstGeom prst="rect">
            <a:avLst/>
          </a:prstGeom>
          <a:solidFill>
            <a:srgbClr val="EEAEF6"/>
          </a:solidFill>
          <a:ln/>
        </p:spPr>
      </p:sp>
      <p:sp>
        <p:nvSpPr>
          <p:cNvPr id="29" name="Text 27"/>
          <p:cNvSpPr/>
          <p:nvPr/>
        </p:nvSpPr>
        <p:spPr>
          <a:xfrm>
            <a:off x="791647" y="6588919"/>
            <a:ext cx="4131350" cy="353378"/>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Deployment &amp; System Design</a:t>
            </a:r>
            <a:endParaRPr lang="en-US" sz="2200" dirty="0"/>
          </a:p>
        </p:txBody>
      </p:sp>
      <p:sp>
        <p:nvSpPr>
          <p:cNvPr id="30" name="Text 28"/>
          <p:cNvSpPr/>
          <p:nvPr/>
        </p:nvSpPr>
        <p:spPr>
          <a:xfrm>
            <a:off x="791647" y="7077908"/>
            <a:ext cx="13046988" cy="361950"/>
          </a:xfrm>
          <a:prstGeom prst="rect">
            <a:avLst/>
          </a:prstGeom>
          <a:noFill/>
          <a:ln/>
        </p:spPr>
        <p:txBody>
          <a:bodyPr wrap="non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Conceptual design for cloud deployment and monitoring.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666393"/>
            <a:ext cx="7556421" cy="142517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Bricolage Grotesque Extra Bold" pitchFamily="34" charset="0"/>
                <a:ea typeface="Bricolage Grotesque Extra Bold" pitchFamily="34" charset="-122"/>
                <a:cs typeface="Bricolage Grotesque Extra Bold" pitchFamily="34" charset="-120"/>
              </a:rPr>
              <a:t>🔍</a:t>
            </a:r>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 Key Insights from Analysis</a:t>
            </a:r>
            <a:endParaRPr lang="en-US" sz="4450" dirty="0"/>
          </a:p>
        </p:txBody>
      </p:sp>
      <p:sp>
        <p:nvSpPr>
          <p:cNvPr id="4" name="Shape 1"/>
          <p:cNvSpPr/>
          <p:nvPr/>
        </p:nvSpPr>
        <p:spPr>
          <a:xfrm>
            <a:off x="6280190" y="2431733"/>
            <a:ext cx="3664744" cy="2810947"/>
          </a:xfrm>
          <a:prstGeom prst="roundRect">
            <a:avLst>
              <a:gd name="adj" fmla="val 5205"/>
            </a:avLst>
          </a:prstGeom>
          <a:solidFill>
            <a:srgbClr val="090E3F"/>
          </a:solidFill>
          <a:ln w="30480">
            <a:solidFill>
              <a:srgbClr val="414677"/>
            </a:solidFill>
            <a:prstDash val="solid"/>
          </a:ln>
        </p:spPr>
      </p:sp>
      <p:sp>
        <p:nvSpPr>
          <p:cNvPr id="5" name="Shape 2"/>
          <p:cNvSpPr/>
          <p:nvPr/>
        </p:nvSpPr>
        <p:spPr>
          <a:xfrm>
            <a:off x="6249710" y="2431733"/>
            <a:ext cx="121920" cy="2810947"/>
          </a:xfrm>
          <a:prstGeom prst="roundRect">
            <a:avLst>
              <a:gd name="adj" fmla="val 78139"/>
            </a:avLst>
          </a:prstGeom>
          <a:solidFill>
            <a:srgbClr val="EEAEF6"/>
          </a:solidFill>
          <a:ln/>
        </p:spPr>
      </p:sp>
      <p:sp>
        <p:nvSpPr>
          <p:cNvPr id="6" name="Text 3"/>
          <p:cNvSpPr/>
          <p:nvPr/>
        </p:nvSpPr>
        <p:spPr>
          <a:xfrm>
            <a:off x="6628924" y="26890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Churn Risk Factors</a:t>
            </a:r>
            <a:endParaRPr lang="en-US" sz="2200" dirty="0"/>
          </a:p>
        </p:txBody>
      </p:sp>
      <p:sp>
        <p:nvSpPr>
          <p:cNvPr id="7" name="Text 4"/>
          <p:cNvSpPr/>
          <p:nvPr/>
        </p:nvSpPr>
        <p:spPr>
          <a:xfrm>
            <a:off x="6628924" y="3179445"/>
            <a:ext cx="3058716" cy="1451610"/>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Customers with low tenure and high monthly charges are more likely to churn.</a:t>
            </a:r>
            <a:endParaRPr lang="en-US" sz="1750" dirty="0"/>
          </a:p>
        </p:txBody>
      </p:sp>
      <p:sp>
        <p:nvSpPr>
          <p:cNvPr id="8" name="Shape 5"/>
          <p:cNvSpPr/>
          <p:nvPr/>
        </p:nvSpPr>
        <p:spPr>
          <a:xfrm>
            <a:off x="10171748" y="2431733"/>
            <a:ext cx="3664863" cy="2810947"/>
          </a:xfrm>
          <a:prstGeom prst="roundRect">
            <a:avLst>
              <a:gd name="adj" fmla="val 5205"/>
            </a:avLst>
          </a:prstGeom>
          <a:solidFill>
            <a:srgbClr val="090E3F"/>
          </a:solidFill>
          <a:ln w="30480">
            <a:solidFill>
              <a:srgbClr val="414677"/>
            </a:solidFill>
            <a:prstDash val="solid"/>
          </a:ln>
        </p:spPr>
      </p:sp>
      <p:sp>
        <p:nvSpPr>
          <p:cNvPr id="9" name="Shape 6"/>
          <p:cNvSpPr/>
          <p:nvPr/>
        </p:nvSpPr>
        <p:spPr>
          <a:xfrm>
            <a:off x="10141268" y="2431733"/>
            <a:ext cx="121920" cy="2810947"/>
          </a:xfrm>
          <a:prstGeom prst="roundRect">
            <a:avLst>
              <a:gd name="adj" fmla="val 78139"/>
            </a:avLst>
          </a:prstGeom>
          <a:solidFill>
            <a:srgbClr val="EEAEF6"/>
          </a:solidFill>
          <a:ln/>
        </p:spPr>
      </p:sp>
      <p:sp>
        <p:nvSpPr>
          <p:cNvPr id="10" name="Text 7"/>
          <p:cNvSpPr/>
          <p:nvPr/>
        </p:nvSpPr>
        <p:spPr>
          <a:xfrm>
            <a:off x="10520482" y="2689027"/>
            <a:ext cx="3058835" cy="708660"/>
          </a:xfrm>
          <a:prstGeom prst="rect">
            <a:avLst/>
          </a:prstGeom>
          <a:noFill/>
          <a:ln/>
        </p:spPr>
        <p:txBody>
          <a:bodyPr wrap="squar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Contract &amp; Payment Impact</a:t>
            </a:r>
            <a:endParaRPr lang="en-US" sz="2200" dirty="0"/>
          </a:p>
        </p:txBody>
      </p:sp>
      <p:sp>
        <p:nvSpPr>
          <p:cNvPr id="11" name="Text 8"/>
          <p:cNvSpPr/>
          <p:nvPr/>
        </p:nvSpPr>
        <p:spPr>
          <a:xfrm>
            <a:off x="10520482" y="3533775"/>
            <a:ext cx="3058835" cy="1451610"/>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Contract type and payment method significantly influence churn behavior.</a:t>
            </a:r>
            <a:endParaRPr lang="en-US" sz="1750" dirty="0"/>
          </a:p>
        </p:txBody>
      </p:sp>
      <p:sp>
        <p:nvSpPr>
          <p:cNvPr id="12" name="Shape 9"/>
          <p:cNvSpPr/>
          <p:nvPr/>
        </p:nvSpPr>
        <p:spPr>
          <a:xfrm>
            <a:off x="6280190" y="5469493"/>
            <a:ext cx="3664744" cy="2093714"/>
          </a:xfrm>
          <a:prstGeom prst="roundRect">
            <a:avLst>
              <a:gd name="adj" fmla="val 6988"/>
            </a:avLst>
          </a:prstGeom>
          <a:solidFill>
            <a:srgbClr val="090E3F"/>
          </a:solidFill>
          <a:ln w="30480">
            <a:solidFill>
              <a:srgbClr val="414677"/>
            </a:solidFill>
            <a:prstDash val="solid"/>
          </a:ln>
        </p:spPr>
      </p:sp>
      <p:sp>
        <p:nvSpPr>
          <p:cNvPr id="13" name="Shape 10"/>
          <p:cNvSpPr/>
          <p:nvPr/>
        </p:nvSpPr>
        <p:spPr>
          <a:xfrm>
            <a:off x="6249710" y="5469493"/>
            <a:ext cx="121920" cy="2093714"/>
          </a:xfrm>
          <a:prstGeom prst="roundRect">
            <a:avLst>
              <a:gd name="adj" fmla="val 78139"/>
            </a:avLst>
          </a:prstGeom>
          <a:solidFill>
            <a:srgbClr val="EEAEF6"/>
          </a:solidFill>
          <a:ln/>
        </p:spPr>
      </p:sp>
      <p:sp>
        <p:nvSpPr>
          <p:cNvPr id="14" name="Text 11"/>
          <p:cNvSpPr/>
          <p:nvPr/>
        </p:nvSpPr>
        <p:spPr>
          <a:xfrm>
            <a:off x="6628924" y="572678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Class Imbalance</a:t>
            </a:r>
            <a:endParaRPr lang="en-US" sz="2200" dirty="0"/>
          </a:p>
        </p:txBody>
      </p:sp>
      <p:sp>
        <p:nvSpPr>
          <p:cNvPr id="15" name="Text 12"/>
          <p:cNvSpPr/>
          <p:nvPr/>
        </p:nvSpPr>
        <p:spPr>
          <a:xfrm>
            <a:off x="6628924" y="6217206"/>
            <a:ext cx="3058716" cy="1088708"/>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Addressing class imbalance is critical for accurate churn prediction.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94128"/>
            <a:ext cx="8217932" cy="71639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Bricolage Grotesque Extra Bold" pitchFamily="34" charset="0"/>
                <a:ea typeface="Bricolage Grotesque Extra Bold" pitchFamily="34" charset="-122"/>
                <a:cs typeface="Bricolage Grotesque Extra Bold" pitchFamily="34" charset="-120"/>
              </a:rPr>
              <a:t>🛠️</a:t>
            </a:r>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 Tools &amp; Technologies Used</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764155"/>
            <a:ext cx="566976" cy="566976"/>
          </a:xfrm>
          <a:prstGeom prst="rect">
            <a:avLst/>
          </a:prstGeom>
        </p:spPr>
      </p:pic>
      <p:sp>
        <p:nvSpPr>
          <p:cNvPr id="4" name="Text 1"/>
          <p:cNvSpPr/>
          <p:nvPr/>
        </p:nvSpPr>
        <p:spPr>
          <a:xfrm>
            <a:off x="1644253" y="28988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Python</a:t>
            </a:r>
            <a:endParaRPr lang="en-US" sz="2200" dirty="0"/>
          </a:p>
        </p:txBody>
      </p:sp>
      <p:sp>
        <p:nvSpPr>
          <p:cNvPr id="5" name="Text 2"/>
          <p:cNvSpPr/>
          <p:nvPr/>
        </p:nvSpPr>
        <p:spPr>
          <a:xfrm>
            <a:off x="1644253" y="3389233"/>
            <a:ext cx="5529143"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Core programming language.</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2764155"/>
            <a:ext cx="566976" cy="566976"/>
          </a:xfrm>
          <a:prstGeom prst="rect">
            <a:avLst/>
          </a:prstGeom>
        </p:spPr>
      </p:pic>
      <p:sp>
        <p:nvSpPr>
          <p:cNvPr id="7" name="Text 3"/>
          <p:cNvSpPr/>
          <p:nvPr/>
        </p:nvSpPr>
        <p:spPr>
          <a:xfrm>
            <a:off x="8307348" y="28988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Pandas, NumPy</a:t>
            </a:r>
            <a:endParaRPr lang="en-US" sz="2200" dirty="0"/>
          </a:p>
        </p:txBody>
      </p:sp>
      <p:sp>
        <p:nvSpPr>
          <p:cNvPr id="8" name="Text 4"/>
          <p:cNvSpPr/>
          <p:nvPr/>
        </p:nvSpPr>
        <p:spPr>
          <a:xfrm>
            <a:off x="8307348" y="3389233"/>
            <a:ext cx="5529263"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Data manipulation and numerical operations.</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205764"/>
            <a:ext cx="566976" cy="566976"/>
          </a:xfrm>
          <a:prstGeom prst="rect">
            <a:avLst/>
          </a:prstGeom>
        </p:spPr>
      </p:pic>
      <p:sp>
        <p:nvSpPr>
          <p:cNvPr id="10" name="Text 5"/>
          <p:cNvSpPr/>
          <p:nvPr/>
        </p:nvSpPr>
        <p:spPr>
          <a:xfrm>
            <a:off x="1644253" y="43404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Scikit-learn</a:t>
            </a:r>
            <a:endParaRPr lang="en-US" sz="2200" dirty="0"/>
          </a:p>
        </p:txBody>
      </p:sp>
      <p:sp>
        <p:nvSpPr>
          <p:cNvPr id="11" name="Text 6"/>
          <p:cNvSpPr/>
          <p:nvPr/>
        </p:nvSpPr>
        <p:spPr>
          <a:xfrm>
            <a:off x="1644253" y="4830842"/>
            <a:ext cx="5529143"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Machine learning algorithms.</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4205764"/>
            <a:ext cx="566976" cy="566976"/>
          </a:xfrm>
          <a:prstGeom prst="rect">
            <a:avLst/>
          </a:prstGeom>
        </p:spPr>
      </p:pic>
      <p:sp>
        <p:nvSpPr>
          <p:cNvPr id="13" name="Text 7"/>
          <p:cNvSpPr/>
          <p:nvPr/>
        </p:nvSpPr>
        <p:spPr>
          <a:xfrm>
            <a:off x="8307348" y="43404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Matplotlib, Seaborn</a:t>
            </a:r>
            <a:endParaRPr lang="en-US" sz="2200" dirty="0"/>
          </a:p>
        </p:txBody>
      </p:sp>
      <p:sp>
        <p:nvSpPr>
          <p:cNvPr id="14" name="Text 8"/>
          <p:cNvSpPr/>
          <p:nvPr/>
        </p:nvSpPr>
        <p:spPr>
          <a:xfrm>
            <a:off x="8307348" y="4830842"/>
            <a:ext cx="5529263"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Data visualization.</a:t>
            </a:r>
            <a:endParaRPr lang="en-US" sz="17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647373"/>
            <a:ext cx="566976" cy="566976"/>
          </a:xfrm>
          <a:prstGeom prst="rect">
            <a:avLst/>
          </a:prstGeom>
        </p:spPr>
      </p:pic>
      <p:sp>
        <p:nvSpPr>
          <p:cNvPr id="16" name="Text 9"/>
          <p:cNvSpPr/>
          <p:nvPr/>
        </p:nvSpPr>
        <p:spPr>
          <a:xfrm>
            <a:off x="1644253" y="57820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XGBoost</a:t>
            </a:r>
            <a:endParaRPr lang="en-US" sz="2200" dirty="0"/>
          </a:p>
        </p:txBody>
      </p:sp>
      <p:sp>
        <p:nvSpPr>
          <p:cNvPr id="17" name="Text 10"/>
          <p:cNvSpPr/>
          <p:nvPr/>
        </p:nvSpPr>
        <p:spPr>
          <a:xfrm>
            <a:off x="1644253" y="6272451"/>
            <a:ext cx="5529143"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Advanced gradient boosting.</a:t>
            </a:r>
            <a:endParaRPr lang="en-US" sz="1750" dirty="0"/>
          </a:p>
        </p:txBody>
      </p:sp>
      <p:pic>
        <p:nvPicPr>
          <p:cNvPr id="18"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6884" y="5647373"/>
            <a:ext cx="566976" cy="566976"/>
          </a:xfrm>
          <a:prstGeom prst="rect">
            <a:avLst/>
          </a:prstGeom>
        </p:spPr>
      </p:pic>
      <p:sp>
        <p:nvSpPr>
          <p:cNvPr id="19" name="Text 11"/>
          <p:cNvSpPr/>
          <p:nvPr/>
        </p:nvSpPr>
        <p:spPr>
          <a:xfrm>
            <a:off x="8307348" y="57820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TF-IDF (NLP)</a:t>
            </a:r>
            <a:endParaRPr lang="en-US" sz="2200" dirty="0"/>
          </a:p>
        </p:txBody>
      </p:sp>
      <p:sp>
        <p:nvSpPr>
          <p:cNvPr id="20" name="Text 12"/>
          <p:cNvSpPr/>
          <p:nvPr/>
        </p:nvSpPr>
        <p:spPr>
          <a:xfrm>
            <a:off x="8307348" y="6272451"/>
            <a:ext cx="5529263"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Text feature extraction.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88802"/>
            <a:ext cx="5819061" cy="71639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Bricolage Grotesque Extra Bold" pitchFamily="34" charset="0"/>
                <a:ea typeface="Bricolage Grotesque Extra Bold" pitchFamily="34" charset="-122"/>
                <a:cs typeface="Bricolage Grotesque Extra Bold" pitchFamily="34" charset="-120"/>
              </a:rPr>
              <a:t>📈</a:t>
            </a:r>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 Results Summary</a:t>
            </a:r>
            <a:endParaRPr lang="en-US" sz="4450" dirty="0"/>
          </a:p>
        </p:txBody>
      </p:sp>
      <p:sp>
        <p:nvSpPr>
          <p:cNvPr id="3" name="Text 1"/>
          <p:cNvSpPr/>
          <p:nvPr/>
        </p:nvSpPr>
        <p:spPr>
          <a:xfrm>
            <a:off x="793790" y="2149435"/>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Achieved strong ROC-AUC score on churn prediction.</a:t>
            </a:r>
            <a:endParaRPr lang="en-US" sz="1750" dirty="0"/>
          </a:p>
        </p:txBody>
      </p:sp>
      <p:sp>
        <p:nvSpPr>
          <p:cNvPr id="4" name="Text 2"/>
          <p:cNvSpPr/>
          <p:nvPr/>
        </p:nvSpPr>
        <p:spPr>
          <a:xfrm>
            <a:off x="793790" y="2591633"/>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Random Forest provided the best balance between performance and interpretability.</a:t>
            </a:r>
            <a:endParaRPr lang="en-US" sz="1750" dirty="0"/>
          </a:p>
        </p:txBody>
      </p:sp>
      <p:sp>
        <p:nvSpPr>
          <p:cNvPr id="5" name="Text 3"/>
          <p:cNvSpPr/>
          <p:nvPr/>
        </p:nvSpPr>
        <p:spPr>
          <a:xfrm>
            <a:off x="793790" y="3396734"/>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Feature importance analysis enabled transparent decision-making.</a:t>
            </a:r>
            <a:endParaRPr lang="en-US" sz="1750" dirty="0"/>
          </a:p>
        </p:txBody>
      </p:sp>
      <p:sp>
        <p:nvSpPr>
          <p:cNvPr id="6" name="Text 4"/>
          <p:cNvSpPr/>
          <p:nvPr/>
        </p:nvSpPr>
        <p:spPr>
          <a:xfrm>
            <a:off x="793790" y="4326612"/>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The project successfully built a robust churn prediction model, offering valuable insights for retention strategies.</a:t>
            </a:r>
            <a:endParaRPr lang="en-US" sz="1750" dirty="0"/>
          </a:p>
        </p:txBody>
      </p:sp>
      <p:pic>
        <p:nvPicPr>
          <p:cNvPr id="7" name="Image 0" descr="preencoded.png">    </p:cNvPr>
          <p:cNvPicPr>
            <a:picLocks noChangeAspect="1"/>
          </p:cNvPicPr>
          <p:nvPr/>
        </p:nvPicPr>
        <p:blipFill>
          <a:blip r:embed="rId1"/>
          <a:stretch>
            <a:fillRect/>
          </a:stretch>
        </p:blipFill>
        <p:spPr>
          <a:xfrm>
            <a:off x="8959096" y="2200513"/>
            <a:ext cx="4885015" cy="48850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836533"/>
            <a:ext cx="7053382" cy="71639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Bricolage Grotesque Extra Bold" pitchFamily="34" charset="0"/>
                <a:ea typeface="Bricolage Grotesque Extra Bold" pitchFamily="34" charset="-122"/>
                <a:cs typeface="Bricolage Grotesque Extra Bold" pitchFamily="34" charset="-120"/>
              </a:rPr>
              <a:t>🚀</a:t>
            </a:r>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 Future Enhancements</a:t>
            </a:r>
            <a:endParaRPr lang="en-US" sz="445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00" y="1900118"/>
            <a:ext cx="340162" cy="340162"/>
          </a:xfrm>
          <a:prstGeom prst="rect">
            <a:avLst/>
          </a:prstGeom>
        </p:spPr>
      </p:pic>
      <p:sp>
        <p:nvSpPr>
          <p:cNvPr id="5" name="Text 1"/>
          <p:cNvSpPr/>
          <p:nvPr/>
        </p:nvSpPr>
        <p:spPr>
          <a:xfrm>
            <a:off x="1530906" y="1893094"/>
            <a:ext cx="3490912"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Real Customer Feedback</a:t>
            </a:r>
            <a:endParaRPr lang="en-US" sz="2200" dirty="0"/>
          </a:p>
        </p:txBody>
      </p:sp>
      <p:sp>
        <p:nvSpPr>
          <p:cNvPr id="6" name="Text 2"/>
          <p:cNvSpPr/>
          <p:nvPr/>
        </p:nvSpPr>
        <p:spPr>
          <a:xfrm>
            <a:off x="1530906" y="2383512"/>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Integrate actual customer feedback data for richer insights.</a:t>
            </a:r>
            <a:endParaRPr lang="en-US" sz="17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800" y="3207068"/>
            <a:ext cx="340162" cy="340162"/>
          </a:xfrm>
          <a:prstGeom prst="rect">
            <a:avLst/>
          </a:prstGeom>
        </p:spPr>
      </p:pic>
      <p:sp>
        <p:nvSpPr>
          <p:cNvPr id="8" name="Text 3"/>
          <p:cNvSpPr/>
          <p:nvPr/>
        </p:nvSpPr>
        <p:spPr>
          <a:xfrm>
            <a:off x="1530906" y="3200043"/>
            <a:ext cx="3117652"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Advanced NLP Models</a:t>
            </a:r>
            <a:endParaRPr lang="en-US" sz="2200" dirty="0"/>
          </a:p>
        </p:txBody>
      </p:sp>
      <p:sp>
        <p:nvSpPr>
          <p:cNvPr id="9" name="Text 4"/>
          <p:cNvSpPr/>
          <p:nvPr/>
        </p:nvSpPr>
        <p:spPr>
          <a:xfrm>
            <a:off x="1530906" y="3690461"/>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Explore BERT and other state-of-the-art NLP techniques.</a:t>
            </a:r>
            <a:endParaRPr lang="en-US" sz="175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8800" y="4514017"/>
            <a:ext cx="340162" cy="340162"/>
          </a:xfrm>
          <a:prstGeom prst="rect">
            <a:avLst/>
          </a:prstGeom>
        </p:spPr>
      </p:pic>
      <p:sp>
        <p:nvSpPr>
          <p:cNvPr id="11" name="Text 5"/>
          <p:cNvSpPr/>
          <p:nvPr/>
        </p:nvSpPr>
        <p:spPr>
          <a:xfrm>
            <a:off x="1530906" y="4506992"/>
            <a:ext cx="3120271"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Real-time Deployment</a:t>
            </a:r>
            <a:endParaRPr lang="en-US" sz="2200" dirty="0"/>
          </a:p>
        </p:txBody>
      </p:sp>
      <p:sp>
        <p:nvSpPr>
          <p:cNvPr id="12" name="Text 6"/>
          <p:cNvSpPr/>
          <p:nvPr/>
        </p:nvSpPr>
        <p:spPr>
          <a:xfrm>
            <a:off x="1530906" y="499741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Implement real-time prediction with continuous monitoring.</a:t>
            </a:r>
            <a:endParaRPr lang="en-US" sz="175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8800" y="6183868"/>
            <a:ext cx="340162" cy="340162"/>
          </a:xfrm>
          <a:prstGeom prst="rect">
            <a:avLst/>
          </a:prstGeom>
        </p:spPr>
      </p:pic>
      <p:sp>
        <p:nvSpPr>
          <p:cNvPr id="14" name="Text 7"/>
          <p:cNvSpPr/>
          <p:nvPr/>
        </p:nvSpPr>
        <p:spPr>
          <a:xfrm>
            <a:off x="1530906" y="6176843"/>
            <a:ext cx="3103007"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Automated Retraining</a:t>
            </a:r>
            <a:endParaRPr lang="en-US" sz="2200" dirty="0"/>
          </a:p>
        </p:txBody>
      </p:sp>
      <p:sp>
        <p:nvSpPr>
          <p:cNvPr id="15" name="Text 8"/>
          <p:cNvSpPr/>
          <p:nvPr/>
        </p:nvSpPr>
        <p:spPr>
          <a:xfrm>
            <a:off x="1530906" y="6667262"/>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Develop pipelines for automated model retraining to maintain accuracy.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767132"/>
            <a:ext cx="5670590" cy="71639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Bricolage Grotesque Extra Bold" pitchFamily="34" charset="0"/>
                <a:ea typeface="Bricolage Grotesque Extra Bold" pitchFamily="34" charset="-122"/>
                <a:cs typeface="Bricolage Grotesque Extra Bold" pitchFamily="34" charset="-120"/>
              </a:rPr>
              <a:t>👤</a:t>
            </a:r>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 Author</a:t>
            </a:r>
            <a:endParaRPr lang="en-US" sz="4450" dirty="0"/>
          </a:p>
        </p:txBody>
      </p:sp>
      <p:sp>
        <p:nvSpPr>
          <p:cNvPr id="3" name="Text 1"/>
          <p:cNvSpPr/>
          <p:nvPr/>
        </p:nvSpPr>
        <p:spPr>
          <a:xfrm>
            <a:off x="793790" y="3574256"/>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EEAEF6"/>
                </a:solidFill>
                <a:latin typeface="Bricolage Grotesque Extra Bold" pitchFamily="34" charset="0"/>
                <a:ea typeface="Bricolage Grotesque Extra Bold" pitchFamily="34" charset="-122"/>
                <a:cs typeface="Bricolage Grotesque Extra Bold" pitchFamily="34" charset="-120"/>
              </a:rPr>
              <a:t>Palepu Veerababu</a:t>
            </a:r>
            <a:endParaRPr lang="en-US" sz="3550" dirty="0"/>
          </a:p>
        </p:txBody>
      </p:sp>
      <p:sp>
        <p:nvSpPr>
          <p:cNvPr id="4" name="Text 2"/>
          <p:cNvSpPr/>
          <p:nvPr/>
        </p:nvSpPr>
        <p:spPr>
          <a:xfrm>
            <a:off x="793790" y="448139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Aspiring Data Scientist | Data Analyst</a:t>
            </a:r>
            <a:endParaRPr lang="en-US" sz="1750" dirty="0"/>
          </a:p>
        </p:txBody>
      </p:sp>
      <p:sp>
        <p:nvSpPr>
          <p:cNvPr id="5" name="Text 3"/>
          <p:cNvSpPr/>
          <p:nvPr/>
        </p:nvSpPr>
        <p:spPr>
          <a:xfrm>
            <a:off x="793790" y="509944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Passionate about leveraging data to solve complex business problems and drive informed decisions.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2026-01-14T03:16:41Z</dcterms:created>
  <dcterms:modified xsi:type="dcterms:W3CDTF">2026-01-14T03:16:41Z</dcterms:modified>
</cp:coreProperties>
</file>